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38" r:id="rId3"/>
    <p:sldId id="343" r:id="rId4"/>
    <p:sldId id="344" r:id="rId5"/>
    <p:sldId id="339" r:id="rId6"/>
    <p:sldId id="340" r:id="rId7"/>
    <p:sldId id="341" r:id="rId8"/>
    <p:sldId id="346" r:id="rId9"/>
    <p:sldId id="347" r:id="rId10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B16B6FD-35AD-4056-96B5-418DBB328E96}">
          <p14:sldIdLst>
            <p14:sldId id="256"/>
            <p14:sldId id="338"/>
            <p14:sldId id="343"/>
            <p14:sldId id="344"/>
            <p14:sldId id="339"/>
            <p14:sldId id="340"/>
            <p14:sldId id="341"/>
            <p14:sldId id="346"/>
            <p14:sldId id="347"/>
          </p14:sldIdLst>
        </p14:section>
        <p14:section name="Sekcja bez tytułu" id="{073264F4-1427-4E2E-9D59-3A872689A35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69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eradzka Aleksandra" initials="DA" lastIdx="2" clrIdx="0">
    <p:extLst>
      <p:ext uri="{19B8F6BF-5375-455C-9EA6-DF929625EA0E}">
        <p15:presenceInfo xmlns:p15="http://schemas.microsoft.com/office/powerpoint/2012/main" userId="S-1-5-21-1044736821-1701013894-1606240830-4529" providerId="AD"/>
      </p:ext>
    </p:extLst>
  </p:cmAuthor>
  <p:cmAuthor id="2" name="Małgorzata Knebloch" initials="MK" lastIdx="4" clrIdx="1">
    <p:extLst>
      <p:ext uri="{19B8F6BF-5375-455C-9EA6-DF929625EA0E}">
        <p15:presenceInfo xmlns:p15="http://schemas.microsoft.com/office/powerpoint/2012/main" userId="S-1-5-21-1044736821-1701013894-1606240830-1148" providerId="AD"/>
      </p:ext>
    </p:extLst>
  </p:cmAuthor>
  <p:cmAuthor id="3" name="Białecka Joanna" initials="BJ" lastIdx="1" clrIdx="2">
    <p:extLst>
      <p:ext uri="{19B8F6BF-5375-455C-9EA6-DF929625EA0E}">
        <p15:presenceInfo xmlns:p15="http://schemas.microsoft.com/office/powerpoint/2012/main" userId="Białecka Jo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B7C"/>
    <a:srgbClr val="F2F2F2"/>
    <a:srgbClr val="5A6496"/>
    <a:srgbClr val="4264B8"/>
    <a:srgbClr val="404040"/>
    <a:srgbClr val="B63865"/>
    <a:srgbClr val="385197"/>
    <a:srgbClr val="3C5095"/>
    <a:srgbClr val="5F1F37"/>
    <a:srgbClr val="5D7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 showGuides="1">
      <p:cViewPr varScale="1">
        <p:scale>
          <a:sx n="131" d="100"/>
          <a:sy n="131" d="100"/>
        </p:scale>
        <p:origin x="156" y="114"/>
      </p:cViewPr>
      <p:guideLst>
        <p:guide orient="horz" pos="482"/>
        <p:guide pos="69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E004D-A1CD-4C39-823A-0CA7648BE57E}" type="datetimeFigureOut">
              <a:rPr lang="pl-PL" smtClean="0"/>
              <a:t>31.12.2025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3F970-9CDF-4506-BF5F-94EED82CFF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919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066EFB-63DC-4740-9AB8-0FD883FA8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C38359A-4EC0-483F-8A8F-BB6766C21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3F1D0C-9C3B-4150-8E11-8E2256E23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D16C3-6181-48D1-8412-8A2DD0BE0D92}" type="datetime1">
              <a:rPr lang="pl-PL" smtClean="0"/>
              <a:t>31.12.2025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FF5D52-61D7-461A-9BAC-C3AD19F3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FEE0D5-3AE8-4545-B03E-1A5C8B4F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5069-0419-4BC0-891C-C156ECBC91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431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F948CA-3791-4311-99AD-02B2308D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A3B5200-5EC2-44AE-9A12-FC06E9BED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44EDC4-60EF-431B-9069-DA00CF1FC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1F45-0B0B-447C-AD61-EDA7FB7F6416}" type="datetime1">
              <a:rPr lang="pl-PL" smtClean="0"/>
              <a:t>31.12.2025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6DE3B79-C9FA-4C11-A5B8-0BEE49AB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6FAEF3F-A664-4704-AD14-330C2489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5069-0419-4BC0-891C-C156ECBC91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76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4919987-848F-4DDF-B1D9-8ACBFDEDF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09CBF61-A4A8-4F7E-ADDA-5835B2AC2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D8FB01-1053-4BBD-8683-BC8BB9B5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AB91-2CA2-4376-BD19-EF09ED625F42}" type="datetime1">
              <a:rPr lang="pl-PL" smtClean="0"/>
              <a:t>31.12.2025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F2077D-9EFC-46DB-9FA9-5AE5F63FC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5BECF3-D943-49B0-9C4A-310CDF3B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5069-0419-4BC0-891C-C156ECBC91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68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710D19-1291-4444-9643-4A05EDBB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889BDE-17DC-41D2-A766-84319FC7A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B212EC-4DEF-4432-AF9F-EA3B9FBFD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3162-7E2E-48F3-8DBB-C33AF59A15D0}" type="datetime1">
              <a:rPr lang="pl-PL" smtClean="0"/>
              <a:t>31.12.2025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09A8D53-CCD1-4D01-A130-BDEE3A55D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B224C5-BFC7-4949-98DC-C2A02F7C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5069-0419-4BC0-891C-C156ECBC91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50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93D042-A6D7-4D87-8658-77563EFE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5D4D679-C754-4F20-B6BB-9C2E5D0CE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7405431-CBD4-4836-80D8-9D1C13E00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FD370-3E42-4148-9D7B-CD5F34035209}" type="datetime1">
              <a:rPr lang="pl-PL" smtClean="0"/>
              <a:t>31.12.2025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D5A017A-5A13-442F-A08C-D834D4A6E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8DF28A-520F-4333-AFF6-DBEC3162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5069-0419-4BC0-891C-C156ECBC91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671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47F971-7735-457A-A3FD-30BA438B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39A379-0D10-47AA-8281-8D1AF3107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A071315-3543-43D4-9909-C59CFDD70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2B582A-4EC5-42B7-B735-B484114FC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AF74-0E4A-44B0-A23C-4118FAAA49C0}" type="datetime1">
              <a:rPr lang="pl-PL" smtClean="0"/>
              <a:t>31.12.2025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966288A-95B0-4306-8073-554B32E0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429BF26-DD5B-4780-BF12-CF2212F5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5069-0419-4BC0-891C-C156ECBC91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587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E60948-F682-4DEA-B82D-93FF927F7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C0AEAAB-7D09-4145-83F9-A62B95B87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9D7F4B3-DB0C-4E75-8EE9-CC9140145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80A9355-B2FE-4C74-9979-D81DA2701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C424972-63FD-42C0-BCE4-C88A1F94C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03F9384-C92D-41EE-8A34-D9070889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D9BC-C52B-4E9A-8F47-37A6FDEE3E5F}" type="datetime1">
              <a:rPr lang="pl-PL" smtClean="0"/>
              <a:t>31.12.2025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C160978-0861-41AF-85F1-7C9241B3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189DE50-1020-4613-8555-7B08A629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5069-0419-4BC0-891C-C156ECBC91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427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C56E4F-E0D7-453F-A5DA-9127A549F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401B76A-CD47-43E3-99BC-CEF4DF542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4684-7948-48DA-A406-45AEAAB1419A}" type="datetime1">
              <a:rPr lang="pl-PL" smtClean="0"/>
              <a:t>31.12.2025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86965EB-9F1B-4924-8A72-4917204C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53EA383-B265-4B73-860B-8C6BA965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5069-0419-4BC0-891C-C156ECBC91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808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CB6F322-0B70-492E-B310-324BED931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0927-FED6-43FA-B0F9-E4ED5D42C9CC}" type="datetime1">
              <a:rPr lang="pl-PL" smtClean="0"/>
              <a:t>31.12.2025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72C09AE-FF9A-4C13-9C42-6C904286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6929DBA-7149-4AE1-B4A5-F3746155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5069-0419-4BC0-891C-C156ECBC91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58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74C40D-86E3-4637-95AF-2A4778CB6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B74972-F5DD-48A9-8553-FB53C38D2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6A6F73-79D7-431D-9090-A053EEBEC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F9368DC-22BE-4887-9202-550D7EDAE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054F-833B-4FEF-8377-4516220582E4}" type="datetime1">
              <a:rPr lang="pl-PL" smtClean="0"/>
              <a:t>31.12.2025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6B061AA-8B5B-4558-ACD7-33141B667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C931DF0-2116-4051-8A3E-56CC55AC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5069-0419-4BC0-891C-C156ECBC91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69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649B20-E722-417F-82CF-0FF3B982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B34DBDD-02A1-47C8-B92B-2D5B5C8C5A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6B5CB6A-306C-4F1F-8383-437B5AF42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F3B6378-70D5-48EE-8231-436074D31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6148-92BA-4B4A-8CC7-FA77383D0C3B}" type="datetime1">
              <a:rPr lang="pl-PL" smtClean="0"/>
              <a:t>31.12.2025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4C7B6F6-6817-401A-935A-D2D07917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FE02608-162E-49B6-95A4-C0DB3647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B5069-0419-4BC0-891C-C156ECBC91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54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7E3941F-7C38-4F81-821F-1984A144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9B4191C-0C43-4175-99C2-1F4F40B15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6F3235-5C51-4F1F-8999-AD94AE638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2DDB-46DC-4CA4-9992-6F8570DADE81}" type="datetime1">
              <a:rPr lang="pl-PL" smtClean="0"/>
              <a:t>31.12.2025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D8C630-0726-4201-BCDB-0B252EBAA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6203EC-2296-4BA8-910E-05CC62AF1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B5069-0419-4BC0-891C-C156ECBC91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899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p.gliwice.eu/rada-miasta/uchwaly/1366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C8F62974-E6B0-4CFD-8C9E-FD4E866A8E11}"/>
              </a:ext>
            </a:extLst>
          </p:cNvPr>
          <p:cNvSpPr/>
          <p:nvPr/>
        </p:nvSpPr>
        <p:spPr>
          <a:xfrm>
            <a:off x="334962" y="-5964"/>
            <a:ext cx="1079245" cy="6858000"/>
          </a:xfrm>
          <a:prstGeom prst="rect">
            <a:avLst/>
          </a:prstGeom>
          <a:gradFill flip="none" rotWithShape="1">
            <a:gsLst>
              <a:gs pos="60000">
                <a:srgbClr val="385197"/>
              </a:gs>
              <a:gs pos="91000">
                <a:srgbClr val="832F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66D8AE50-CA96-469F-8506-9EECA2083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322" y="765175"/>
            <a:ext cx="9511356" cy="2385787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r"/>
            <a:r>
              <a:rPr lang="pl-PL" sz="5400" b="1" dirty="0">
                <a:solidFill>
                  <a:srgbClr val="2E3B7C"/>
                </a:solidFill>
              </a:rPr>
              <a:t>ANALIZA</a:t>
            </a:r>
            <a:r>
              <a:rPr lang="pl-PL" sz="2800" b="1" dirty="0">
                <a:solidFill>
                  <a:srgbClr val="2E3B7C"/>
                </a:solidFill>
              </a:rPr>
              <a:t> </a:t>
            </a:r>
            <a:br>
              <a:rPr lang="pl-PL" sz="2800" b="1" dirty="0">
                <a:solidFill>
                  <a:srgbClr val="2E3B7C"/>
                </a:solidFill>
              </a:rPr>
            </a:br>
            <a:r>
              <a:rPr lang="pl-PL" sz="2400" b="1" dirty="0">
                <a:solidFill>
                  <a:srgbClr val="2E3B7C"/>
                </a:solidFill>
              </a:rPr>
              <a:t>UWARUNKOWAŃ OBSZARU OPRACOWANIA MIEJSCOWEGO PLANU ZAGOSPODAROWANIA PRZESTRZENNEGO MIASTA GLIWICE </a:t>
            </a:r>
            <a:br>
              <a:rPr lang="pl-PL" sz="2400" b="1" dirty="0">
                <a:solidFill>
                  <a:srgbClr val="2E3B7C"/>
                </a:solidFill>
              </a:rPr>
            </a:br>
            <a:r>
              <a:rPr lang="pl-PL" sz="2400" b="1" dirty="0">
                <a:solidFill>
                  <a:srgbClr val="2E3B7C"/>
                </a:solidFill>
              </a:rPr>
              <a:t>DLA OBSZARU POŁOŻONEGO W DZIELNICY CZECHOWICE,</a:t>
            </a:r>
            <a:br>
              <a:rPr lang="pl-PL" sz="2400" b="1" dirty="0">
                <a:solidFill>
                  <a:srgbClr val="2E3B7C"/>
                </a:solidFill>
              </a:rPr>
            </a:br>
            <a:r>
              <a:rPr lang="pl-PL" sz="2400" b="1" dirty="0">
                <a:solidFill>
                  <a:srgbClr val="2E3B7C"/>
                </a:solidFill>
              </a:rPr>
              <a:t> W REJONIE UL. WAKACYJNEJ I UL. TOSZECKIEJ</a:t>
            </a:r>
            <a:endParaRPr lang="pl-PL" sz="2400" b="1" kern="1500" dirty="0">
              <a:solidFill>
                <a:srgbClr val="2E3B7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12C6D81-CD89-4B4B-ACFD-3719FDD2B5E8}"/>
              </a:ext>
            </a:extLst>
          </p:cNvPr>
          <p:cNvSpPr/>
          <p:nvPr/>
        </p:nvSpPr>
        <p:spPr>
          <a:xfrm rot="16200000">
            <a:off x="5363483" y="29481"/>
            <a:ext cx="1799998" cy="11857038"/>
          </a:xfrm>
          <a:prstGeom prst="rect">
            <a:avLst/>
          </a:prstGeom>
          <a:gradFill flip="none" rotWithShape="1">
            <a:gsLst>
              <a:gs pos="60000">
                <a:srgbClr val="385197"/>
              </a:gs>
              <a:gs pos="91000">
                <a:srgbClr val="832F5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0CDFBF19-BE87-44E4-A5CD-E1460AB259D9}"/>
              </a:ext>
            </a:extLst>
          </p:cNvPr>
          <p:cNvSpPr txBox="1">
            <a:spLocks/>
          </p:cNvSpPr>
          <p:nvPr/>
        </p:nvSpPr>
        <p:spPr>
          <a:xfrm>
            <a:off x="3537551" y="5486399"/>
            <a:ext cx="8640000" cy="732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00"/>
              </a:spcBef>
            </a:pPr>
            <a:r>
              <a:rPr lang="pl-PL" sz="1200" b="1" dirty="0">
                <a:solidFill>
                  <a:schemeClr val="bg1"/>
                </a:solidFill>
              </a:rPr>
              <a:t>REFERAT PRACOWNI URBANISTYCZNEJ</a:t>
            </a:r>
          </a:p>
          <a:p>
            <a:pPr algn="l">
              <a:lnSpc>
                <a:spcPct val="100000"/>
              </a:lnSpc>
              <a:spcBef>
                <a:spcPts val="200"/>
              </a:spcBef>
            </a:pPr>
            <a:r>
              <a:rPr lang="pl-PL" sz="1200" b="1" dirty="0">
                <a:solidFill>
                  <a:schemeClr val="bg1"/>
                </a:solidFill>
              </a:rPr>
              <a:t>WYDZIAŁ PLANOWANIA PRZESTRZENNEGO</a:t>
            </a:r>
          </a:p>
          <a:p>
            <a:pPr algn="l">
              <a:lnSpc>
                <a:spcPct val="100000"/>
              </a:lnSpc>
              <a:spcBef>
                <a:spcPts val="200"/>
              </a:spcBef>
            </a:pPr>
            <a:r>
              <a:rPr lang="pl-PL" sz="1200" b="1" dirty="0">
                <a:solidFill>
                  <a:schemeClr val="bg1"/>
                </a:solidFill>
              </a:rPr>
              <a:t>URZĄD MIEJSKI W GLIWICACH</a:t>
            </a:r>
          </a:p>
          <a:p>
            <a:endParaRPr lang="pl-PL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E87FB78B-59C1-4B80-909D-EA6CAE7C17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51" y="4207489"/>
            <a:ext cx="3537552" cy="2229935"/>
          </a:xfrm>
          <a:prstGeom prst="rect">
            <a:avLst/>
          </a:prstGeom>
        </p:spPr>
      </p:pic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6B797540-E109-4828-95B3-F342568916B9}"/>
              </a:ext>
            </a:extLst>
          </p:cNvPr>
          <p:cNvCxnSpPr/>
          <p:nvPr/>
        </p:nvCxnSpPr>
        <p:spPr>
          <a:xfrm>
            <a:off x="3397689" y="5486399"/>
            <a:ext cx="0" cy="73290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78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12846" r="22214"/>
          <a:stretch/>
        </p:blipFill>
        <p:spPr>
          <a:xfrm>
            <a:off x="676218" y="1195554"/>
            <a:ext cx="4688378" cy="33353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E1AEE8FE-475A-4A98-A9DA-BF4ACEAEF525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1999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044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l"/>
            <a:r>
              <a:rPr lang="pl-PL" sz="2400" b="1" dirty="0">
                <a:solidFill>
                  <a:srgbClr val="2E3B7C"/>
                </a:solidFill>
                <a:latin typeface="+mn-lt"/>
              </a:rPr>
              <a:t>Lokalizacja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5CEB5BC-0C59-4FBA-A4A7-8DB8CFE66B1D}"/>
              </a:ext>
            </a:extLst>
          </p:cNvPr>
          <p:cNvSpPr txBox="1"/>
          <p:nvPr/>
        </p:nvSpPr>
        <p:spPr>
          <a:xfrm>
            <a:off x="0" y="4974427"/>
            <a:ext cx="5364596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>
              <a:defRPr>
                <a:solidFill>
                  <a:srgbClr val="2E3B7C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258888"/>
            <a:r>
              <a:rPr lang="pl-PL" sz="1600" dirty="0"/>
              <a:t>Powierzchnia obszaru </a:t>
            </a:r>
            <a:r>
              <a:rPr lang="pl-PL" sz="1600" u="sng" dirty="0">
                <a:solidFill>
                  <a:srgbClr val="FF0000"/>
                </a:solidFill>
              </a:rPr>
              <a:t>12 ha</a:t>
            </a:r>
            <a:endParaRPr lang="pl-PL" sz="16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3"/>
          <a:srcRect l="12485" t="1048" r="31852"/>
          <a:stretch/>
        </p:blipFill>
        <p:spPr>
          <a:xfrm>
            <a:off x="5391566" y="0"/>
            <a:ext cx="6800434" cy="6777019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25A770-D84F-4DC5-950A-ED15F0DD1E5E}"/>
              </a:ext>
            </a:extLst>
          </p:cNvPr>
          <p:cNvSpPr txBox="1"/>
          <p:nvPr/>
        </p:nvSpPr>
        <p:spPr>
          <a:xfrm>
            <a:off x="704820" y="6687019"/>
            <a:ext cx="11487177" cy="180000"/>
          </a:xfrm>
          <a:prstGeom prst="rect">
            <a:avLst/>
          </a:prstGeom>
          <a:gradFill flip="none" rotWithShape="1">
            <a:gsLst>
              <a:gs pos="1442">
                <a:srgbClr val="3C5095"/>
              </a:gs>
              <a:gs pos="8000">
                <a:srgbClr val="365198"/>
              </a:gs>
              <a:gs pos="100000">
                <a:srgbClr val="8B2B4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825C66D-2D52-4006-B0A7-FDBAB51F6568}"/>
              </a:ext>
            </a:extLst>
          </p:cNvPr>
          <p:cNvSpPr/>
          <p:nvPr/>
        </p:nvSpPr>
        <p:spPr>
          <a:xfrm>
            <a:off x="344820" y="0"/>
            <a:ext cx="360000" cy="6858000"/>
          </a:xfrm>
          <a:prstGeom prst="rect">
            <a:avLst/>
          </a:prstGeom>
          <a:solidFill>
            <a:srgbClr val="3C50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1"/>
            <a:r>
              <a:rPr lang="pl-PL" sz="800" b="1" dirty="0">
                <a:solidFill>
                  <a:schemeClr val="bg1"/>
                </a:solidFill>
              </a:rPr>
              <a:t>PROJEKT MIEJSCOWEGO PLANU ZAGOSPODAROWANIA PRZESTRZENNEGO MASTA GLIWICE DLA OBSZARU POŁOŻONEGO W DZIELNICY CZECHOWICE, W REJONIE UL. WAKACYJNEJ I UL. TOSZECKIEJ</a:t>
            </a:r>
          </a:p>
        </p:txBody>
      </p:sp>
      <p:cxnSp>
        <p:nvCxnSpPr>
          <p:cNvPr id="3" name="Łącznik prosty ze strzałką 2">
            <a:extLst>
              <a:ext uri="{FF2B5EF4-FFF2-40B4-BE49-F238E27FC236}">
                <a16:creationId xmlns:a16="http://schemas.microsoft.com/office/drawing/2014/main" id="{0D388C93-C730-445D-A8A1-69927F378EDA}"/>
              </a:ext>
            </a:extLst>
          </p:cNvPr>
          <p:cNvCxnSpPr>
            <a:cxnSpLocks/>
          </p:cNvCxnSpPr>
          <p:nvPr/>
        </p:nvCxnSpPr>
        <p:spPr>
          <a:xfrm>
            <a:off x="2935433" y="360000"/>
            <a:ext cx="5902309" cy="386661"/>
          </a:xfrm>
          <a:prstGeom prst="bentConnector3">
            <a:avLst>
              <a:gd name="adj1" fmla="val 50000"/>
            </a:avLst>
          </a:prstGeom>
          <a:ln w="25400" cap="rnd">
            <a:solidFill>
              <a:srgbClr val="FF0000"/>
            </a:solidFill>
            <a:prstDash val="sysDot"/>
            <a:round/>
            <a:headEnd type="non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>
            <a:extLst>
              <a:ext uri="{FF2B5EF4-FFF2-40B4-BE49-F238E27FC236}">
                <a16:creationId xmlns:a16="http://schemas.microsoft.com/office/drawing/2014/main" id="{2234CCAF-A5EE-40DA-A309-E006BE1BC47E}"/>
              </a:ext>
            </a:extLst>
          </p:cNvPr>
          <p:cNvSpPr/>
          <p:nvPr/>
        </p:nvSpPr>
        <p:spPr>
          <a:xfrm>
            <a:off x="9723863" y="746661"/>
            <a:ext cx="24625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  <a:r>
              <a:rPr lang="pl-PL" sz="1200" b="1" dirty="0">
                <a:solidFill>
                  <a:srgbClr val="2E3B7C"/>
                </a:solidFill>
              </a:rPr>
              <a:t>Uchwała Rady Miasta Gliwice </a:t>
            </a:r>
          </a:p>
          <a:p>
            <a:r>
              <a:rPr lang="pl-PL" sz="1200" b="1" dirty="0">
                <a:solidFill>
                  <a:srgbClr val="2E3B7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XLI/848/2022</a:t>
            </a:r>
            <a:r>
              <a:rPr lang="pl-PL" sz="1200" b="1" dirty="0">
                <a:solidFill>
                  <a:srgbClr val="2E3B7C"/>
                </a:solidFill>
              </a:rPr>
              <a:t> z dnia 2022-11-10</a:t>
            </a:r>
          </a:p>
        </p:txBody>
      </p:sp>
    </p:spTree>
    <p:extLst>
      <p:ext uri="{BB962C8B-B14F-4D97-AF65-F5344CB8AC3E}">
        <p14:creationId xmlns:p14="http://schemas.microsoft.com/office/powerpoint/2010/main" val="356778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l="3353" r="6079"/>
          <a:stretch/>
        </p:blipFill>
        <p:spPr>
          <a:xfrm>
            <a:off x="3387256" y="717168"/>
            <a:ext cx="8905461" cy="598091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-132360" y="1102292"/>
            <a:ext cx="3519616" cy="54000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E1AEE8FE-475A-4A98-A9DA-BF4ACEAEF525}"/>
              </a:ext>
            </a:extLst>
          </p:cNvPr>
          <p:cNvSpPr txBox="1">
            <a:spLocks/>
          </p:cNvSpPr>
          <p:nvPr/>
        </p:nvSpPr>
        <p:spPr>
          <a:xfrm>
            <a:off x="-2512" y="-2832"/>
            <a:ext cx="12191999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044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rgbClr val="2E3B7C"/>
                </a:solidFill>
                <a:latin typeface="+mn-lt"/>
              </a:rPr>
              <a:t>Cel projektu: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825C66D-2D52-4006-B0A7-FDBAB51F6568}"/>
              </a:ext>
            </a:extLst>
          </p:cNvPr>
          <p:cNvSpPr/>
          <p:nvPr/>
        </p:nvSpPr>
        <p:spPr>
          <a:xfrm>
            <a:off x="344820" y="0"/>
            <a:ext cx="360000" cy="6878082"/>
          </a:xfrm>
          <a:prstGeom prst="rect">
            <a:avLst/>
          </a:prstGeom>
          <a:solidFill>
            <a:srgbClr val="3C50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1"/>
            <a:r>
              <a:rPr lang="pl-PL" sz="800" b="1" dirty="0">
                <a:solidFill>
                  <a:schemeClr val="bg1"/>
                </a:solidFill>
              </a:rPr>
              <a:t>PROJEKT MIEJSCOWEGO PLANU ZAGOSPODAROWANIA PRZESTRZENNEGO MASTA GLIWICE DLA OBSZARU POŁOŻONEGO W DZIELNICY CZECHOWICE, W REJONIE UL. WAKACYJNEJ I UL. TOSZECKIEJ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25A770-D84F-4DC5-950A-ED15F0DD1E5E}"/>
              </a:ext>
            </a:extLst>
          </p:cNvPr>
          <p:cNvSpPr txBox="1"/>
          <p:nvPr/>
        </p:nvSpPr>
        <p:spPr>
          <a:xfrm>
            <a:off x="704820" y="6698083"/>
            <a:ext cx="11487177" cy="179999"/>
          </a:xfrm>
          <a:prstGeom prst="rect">
            <a:avLst/>
          </a:prstGeom>
          <a:gradFill flip="none" rotWithShape="1">
            <a:gsLst>
              <a:gs pos="1442">
                <a:srgbClr val="3C5095"/>
              </a:gs>
              <a:gs pos="8000">
                <a:srgbClr val="365198"/>
              </a:gs>
              <a:gs pos="100000">
                <a:srgbClr val="8B2B4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-132360" y="1691519"/>
            <a:ext cx="3463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3763" algn="just"/>
            <a:r>
              <a:rPr lang="pl-PL" sz="1200" b="1" dirty="0">
                <a:solidFill>
                  <a:srgbClr val="2E3B7C"/>
                </a:solidFill>
              </a:rPr>
              <a:t>Celem sporządzenia nowego mpzp dla wskazanego obszaru jest ustalenie przeznaczenia i nowych zasad zagospodarowania terenów,    w sposób umożliwiający ich racjonalne wykorzystanie ze szczególnym uwzględnieniem układu drogowego na przedstawionym terenie, tj. pomiędzy ulicami Wakacyjną i Rekreacyjna</a:t>
            </a:r>
          </a:p>
        </p:txBody>
      </p:sp>
    </p:spTree>
    <p:extLst>
      <p:ext uri="{BB962C8B-B14F-4D97-AF65-F5344CB8AC3E}">
        <p14:creationId xmlns:p14="http://schemas.microsoft.com/office/powerpoint/2010/main" val="1736569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5105" r="6703"/>
          <a:stretch/>
        </p:blipFill>
        <p:spPr>
          <a:xfrm>
            <a:off x="4643562" y="828621"/>
            <a:ext cx="3721210" cy="256884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1"/>
          <a:stretch/>
        </p:blipFill>
        <p:spPr>
          <a:xfrm>
            <a:off x="903804" y="827341"/>
            <a:ext cx="3608492" cy="2559093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/>
          <a:stretch/>
        </p:blipFill>
        <p:spPr>
          <a:xfrm>
            <a:off x="8515733" y="810064"/>
            <a:ext cx="3681543" cy="2586119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E1AEE8FE-475A-4A98-A9DA-BF4ACEAEF525}"/>
              </a:ext>
            </a:extLst>
          </p:cNvPr>
          <p:cNvSpPr txBox="1">
            <a:spLocks/>
          </p:cNvSpPr>
          <p:nvPr/>
        </p:nvSpPr>
        <p:spPr>
          <a:xfrm>
            <a:off x="-2512" y="-2832"/>
            <a:ext cx="12191999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044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rgbClr val="2E3B7C"/>
                </a:solidFill>
                <a:latin typeface="+mn-lt"/>
              </a:rPr>
              <a:t>Obecny stan zagospodarowania i użytkowania terenu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825C66D-2D52-4006-B0A7-FDBAB51F6568}"/>
              </a:ext>
            </a:extLst>
          </p:cNvPr>
          <p:cNvSpPr/>
          <p:nvPr/>
        </p:nvSpPr>
        <p:spPr>
          <a:xfrm>
            <a:off x="344820" y="0"/>
            <a:ext cx="360000" cy="6878082"/>
          </a:xfrm>
          <a:prstGeom prst="rect">
            <a:avLst/>
          </a:prstGeom>
          <a:solidFill>
            <a:srgbClr val="3C50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1"/>
            <a:r>
              <a:rPr lang="pl-PL" sz="800" b="1" dirty="0">
                <a:solidFill>
                  <a:schemeClr val="bg1"/>
                </a:solidFill>
              </a:rPr>
              <a:t>PROJEKT MIEJSCOWEGO PLANU ZAGOSPODAROWANIA PRZESTRZENNEGO MASTA GLIWICE DLA OBSZARU POŁOŻONEGO W DZIELNICY CZECHOWICE, W REJONIE UL. WAKACYJNEJ I UL. TOSZECKIEJ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25A770-D84F-4DC5-950A-ED15F0DD1E5E}"/>
              </a:ext>
            </a:extLst>
          </p:cNvPr>
          <p:cNvSpPr txBox="1"/>
          <p:nvPr/>
        </p:nvSpPr>
        <p:spPr>
          <a:xfrm>
            <a:off x="704820" y="6698083"/>
            <a:ext cx="11487177" cy="179999"/>
          </a:xfrm>
          <a:prstGeom prst="rect">
            <a:avLst/>
          </a:prstGeom>
          <a:gradFill flip="none" rotWithShape="1">
            <a:gsLst>
              <a:gs pos="1442">
                <a:srgbClr val="3C5095"/>
              </a:gs>
              <a:gs pos="8000">
                <a:srgbClr val="365198"/>
              </a:gs>
              <a:gs pos="100000">
                <a:srgbClr val="8B2B4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pl-PL" dirty="0"/>
          </a:p>
        </p:txBody>
      </p:sp>
      <p:cxnSp>
        <p:nvCxnSpPr>
          <p:cNvPr id="17" name="Łącznik prosty ze strzałką 2">
            <a:extLst>
              <a:ext uri="{FF2B5EF4-FFF2-40B4-BE49-F238E27FC236}">
                <a16:creationId xmlns:a16="http://schemas.microsoft.com/office/drawing/2014/main" id="{BE0C6967-647D-43E5-B8CB-8745AFE0C76B}"/>
              </a:ext>
            </a:extLst>
          </p:cNvPr>
          <p:cNvCxnSpPr>
            <a:cxnSpLocks/>
          </p:cNvCxnSpPr>
          <p:nvPr/>
        </p:nvCxnSpPr>
        <p:spPr>
          <a:xfrm rot="10800000">
            <a:off x="6973295" y="1444818"/>
            <a:ext cx="2197563" cy="860172"/>
          </a:xfrm>
          <a:prstGeom prst="bentConnector3">
            <a:avLst>
              <a:gd name="adj1" fmla="val 33718"/>
            </a:avLst>
          </a:prstGeom>
          <a:ln w="25400" cap="rnd">
            <a:solidFill>
              <a:srgbClr val="FF0000"/>
            </a:solidFill>
            <a:prstDash val="sysDot"/>
            <a:round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2">
            <a:extLst>
              <a:ext uri="{FF2B5EF4-FFF2-40B4-BE49-F238E27FC236}">
                <a16:creationId xmlns:a16="http://schemas.microsoft.com/office/drawing/2014/main" id="{A79C0AC6-C35E-4C96-B5C5-095228F26345}"/>
              </a:ext>
            </a:extLst>
          </p:cNvPr>
          <p:cNvCxnSpPr>
            <a:cxnSpLocks/>
          </p:cNvCxnSpPr>
          <p:nvPr/>
        </p:nvCxnSpPr>
        <p:spPr>
          <a:xfrm>
            <a:off x="3476730" y="1171530"/>
            <a:ext cx="3271719" cy="783019"/>
          </a:xfrm>
          <a:prstGeom prst="bentConnector3">
            <a:avLst>
              <a:gd name="adj1" fmla="val 99881"/>
            </a:avLst>
          </a:prstGeom>
          <a:ln w="25400" cap="rnd">
            <a:solidFill>
              <a:srgbClr val="FF0000"/>
            </a:solidFill>
            <a:prstDash val="sysDot"/>
            <a:round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1"/>
          <a:stretch/>
        </p:blipFill>
        <p:spPr>
          <a:xfrm>
            <a:off x="4649716" y="4066124"/>
            <a:ext cx="3685313" cy="2539063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"/>
          <a:stretch/>
        </p:blipFill>
        <p:spPr>
          <a:xfrm>
            <a:off x="896015" y="4059970"/>
            <a:ext cx="3615821" cy="2545217"/>
          </a:xfrm>
          <a:prstGeom prst="rect">
            <a:avLst/>
          </a:prstGeom>
        </p:spPr>
      </p:pic>
      <p:cxnSp>
        <p:nvCxnSpPr>
          <p:cNvPr id="20" name="Łącznik prosty ze strzałką 2">
            <a:extLst>
              <a:ext uri="{FF2B5EF4-FFF2-40B4-BE49-F238E27FC236}">
                <a16:creationId xmlns:a16="http://schemas.microsoft.com/office/drawing/2014/main" id="{F3BA53B2-2D79-4B54-B669-CA2F8F8DA85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36455" y="2896454"/>
            <a:ext cx="1579872" cy="1544798"/>
          </a:xfrm>
          <a:prstGeom prst="bentConnector3">
            <a:avLst>
              <a:gd name="adj1" fmla="val 50000"/>
            </a:avLst>
          </a:prstGeom>
          <a:ln w="25400" cap="rnd">
            <a:solidFill>
              <a:srgbClr val="FF0000"/>
            </a:solidFill>
            <a:prstDash val="sysDot"/>
            <a:round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Obraz 3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4"/>
          <a:stretch/>
        </p:blipFill>
        <p:spPr>
          <a:xfrm>
            <a:off x="8510457" y="4063117"/>
            <a:ext cx="3681543" cy="2542070"/>
          </a:xfrm>
          <a:prstGeom prst="rect">
            <a:avLst/>
          </a:prstGeom>
        </p:spPr>
      </p:pic>
      <p:cxnSp>
        <p:nvCxnSpPr>
          <p:cNvPr id="34" name="Łącznik prosty ze strzałką 2">
            <a:extLst>
              <a:ext uri="{FF2B5EF4-FFF2-40B4-BE49-F238E27FC236}">
                <a16:creationId xmlns:a16="http://schemas.microsoft.com/office/drawing/2014/main" id="{5873112E-D577-4B34-9B5B-E6A6789C1AE4}"/>
              </a:ext>
            </a:extLst>
          </p:cNvPr>
          <p:cNvCxnSpPr>
            <a:cxnSpLocks/>
          </p:cNvCxnSpPr>
          <p:nvPr/>
        </p:nvCxnSpPr>
        <p:spPr>
          <a:xfrm rot="16200000" flipV="1">
            <a:off x="7029420" y="2942478"/>
            <a:ext cx="1952644" cy="1283743"/>
          </a:xfrm>
          <a:prstGeom prst="bentConnector3">
            <a:avLst>
              <a:gd name="adj1" fmla="val 50000"/>
            </a:avLst>
          </a:prstGeom>
          <a:ln w="25400" cap="rnd">
            <a:solidFill>
              <a:srgbClr val="FF0000"/>
            </a:solidFill>
            <a:prstDash val="sysDot"/>
            <a:round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">
            <a:extLst>
              <a:ext uri="{FF2B5EF4-FFF2-40B4-BE49-F238E27FC236}">
                <a16:creationId xmlns:a16="http://schemas.microsoft.com/office/drawing/2014/main" id="{60ECD9AB-7989-4A63-91A6-ECEEEA3CB7D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46455" y="3266869"/>
            <a:ext cx="1569750" cy="434238"/>
          </a:xfrm>
          <a:prstGeom prst="bentConnector3">
            <a:avLst>
              <a:gd name="adj1" fmla="val 40569"/>
            </a:avLst>
          </a:prstGeom>
          <a:ln w="25400" cap="rnd">
            <a:solidFill>
              <a:srgbClr val="FF0000"/>
            </a:solidFill>
            <a:prstDash val="sysDot"/>
            <a:round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66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15619" r="27819" b="2695"/>
          <a:stretch/>
        </p:blipFill>
        <p:spPr>
          <a:xfrm>
            <a:off x="5306292" y="360001"/>
            <a:ext cx="6885710" cy="6498000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E1AEE8FE-475A-4A98-A9DA-BF4ACEAEF525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1999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044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algn="l"/>
            <a:r>
              <a:rPr lang="pl-PL" sz="2400" b="1" dirty="0">
                <a:solidFill>
                  <a:srgbClr val="2E3B7C"/>
                </a:solidFill>
                <a:latin typeface="+mn-lt"/>
              </a:rPr>
              <a:t>Struktura własności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825C66D-2D52-4006-B0A7-FDBAB51F6568}"/>
              </a:ext>
            </a:extLst>
          </p:cNvPr>
          <p:cNvSpPr/>
          <p:nvPr/>
        </p:nvSpPr>
        <p:spPr>
          <a:xfrm>
            <a:off x="344820" y="0"/>
            <a:ext cx="360000" cy="6858000"/>
          </a:xfrm>
          <a:prstGeom prst="rect">
            <a:avLst/>
          </a:prstGeom>
          <a:solidFill>
            <a:srgbClr val="3C50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1"/>
            <a:r>
              <a:rPr lang="pl-PL" sz="800" b="1" dirty="0">
                <a:solidFill>
                  <a:schemeClr val="bg1"/>
                </a:solidFill>
              </a:rPr>
              <a:t>PROJEKT MIEJSCOWEGO PLANU ZAGOSPODAROWANIA PRZESTRZENNEGO MASTA GLIWICE DLA OBSZARU POŁOŻONEGO W DZIELNICY CZECHOWICE, W REJONIE UL. WAKACYJNEJ I UL. TOSZECKIEJ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25A770-D84F-4DC5-950A-ED15F0DD1E5E}"/>
              </a:ext>
            </a:extLst>
          </p:cNvPr>
          <p:cNvSpPr txBox="1"/>
          <p:nvPr/>
        </p:nvSpPr>
        <p:spPr>
          <a:xfrm>
            <a:off x="704823" y="6678000"/>
            <a:ext cx="11487177" cy="180000"/>
          </a:xfrm>
          <a:prstGeom prst="rect">
            <a:avLst/>
          </a:prstGeom>
          <a:gradFill flip="none" rotWithShape="1">
            <a:gsLst>
              <a:gs pos="1442">
                <a:srgbClr val="3C5095"/>
              </a:gs>
              <a:gs pos="8000">
                <a:srgbClr val="365198"/>
              </a:gs>
              <a:gs pos="100000">
                <a:srgbClr val="8B2B4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t="9819" r="79007"/>
          <a:stretch/>
        </p:blipFill>
        <p:spPr>
          <a:xfrm>
            <a:off x="1224239" y="4703809"/>
            <a:ext cx="490202" cy="157521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141225" y="4252379"/>
            <a:ext cx="1966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</a:p>
        </p:txBody>
      </p:sp>
      <p:sp>
        <p:nvSpPr>
          <p:cNvPr id="6" name="Prostokąt 5"/>
          <p:cNvSpPr/>
          <p:nvPr/>
        </p:nvSpPr>
        <p:spPr>
          <a:xfrm>
            <a:off x="704820" y="4724280"/>
            <a:ext cx="37940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2175" lvl="0"/>
            <a:r>
              <a:rPr lang="pl-PL" sz="1000" b="1" dirty="0"/>
              <a:t>Własność: Gmina</a:t>
            </a:r>
          </a:p>
          <a:p>
            <a:pPr marL="892175" lvl="0"/>
            <a:endParaRPr lang="pl-PL" sz="1000" b="1" dirty="0"/>
          </a:p>
          <a:p>
            <a:pPr marL="892175" lvl="0"/>
            <a:r>
              <a:rPr lang="pl-PL" sz="1000" b="1" dirty="0"/>
              <a:t>Własność: Skarb Państwa, inne podmioty (bez JST)</a:t>
            </a:r>
          </a:p>
          <a:p>
            <a:pPr marL="892175" lvl="0"/>
            <a:endParaRPr lang="pl-PL" sz="1000" b="1" dirty="0"/>
          </a:p>
          <a:p>
            <a:pPr marL="892175" lvl="0"/>
            <a:r>
              <a:rPr lang="pl-PL" sz="1000" b="1" dirty="0"/>
              <a:t>Własność: Województwo</a:t>
            </a:r>
          </a:p>
          <a:p>
            <a:pPr marL="892175" lvl="0"/>
            <a:endParaRPr lang="pl-PL" sz="1000" b="1" dirty="0"/>
          </a:p>
          <a:p>
            <a:pPr marL="892175" lvl="0"/>
            <a:r>
              <a:rPr lang="pl-PL" sz="1000" b="1" dirty="0"/>
              <a:t>Własność: Osoba prawna</a:t>
            </a:r>
          </a:p>
          <a:p>
            <a:pPr marL="892175" lvl="0"/>
            <a:endParaRPr lang="pl-PL" sz="1000" b="1" dirty="0"/>
          </a:p>
          <a:p>
            <a:pPr marL="892175" lvl="0"/>
            <a:r>
              <a:rPr lang="pl-PL" sz="1000" b="1" dirty="0"/>
              <a:t>Własność: Osoba fizyczna</a:t>
            </a:r>
          </a:p>
        </p:txBody>
      </p:sp>
    </p:spTree>
    <p:extLst>
      <p:ext uri="{BB962C8B-B14F-4D97-AF65-F5344CB8AC3E}">
        <p14:creationId xmlns:p14="http://schemas.microsoft.com/office/powerpoint/2010/main" val="404266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3488" r="13394"/>
          <a:stretch/>
        </p:blipFill>
        <p:spPr>
          <a:xfrm>
            <a:off x="458297" y="1302105"/>
            <a:ext cx="5152822" cy="3393755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15775" r="21281"/>
          <a:stretch/>
        </p:blipFill>
        <p:spPr>
          <a:xfrm>
            <a:off x="5364596" y="1"/>
            <a:ext cx="6924675" cy="667799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08BF0C45-6B6C-4A34-A5F3-6F4D8C91D072}"/>
              </a:ext>
            </a:extLst>
          </p:cNvPr>
          <p:cNvSpPr txBox="1"/>
          <p:nvPr/>
        </p:nvSpPr>
        <p:spPr>
          <a:xfrm>
            <a:off x="0" y="4637340"/>
            <a:ext cx="5364596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>
              <a:defRPr>
                <a:solidFill>
                  <a:srgbClr val="2E3B7C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258888"/>
            <a:r>
              <a:rPr lang="pl-PL" sz="1600" b="1" dirty="0"/>
              <a:t>Schemat komunikacji drogowej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E1AEE8FE-475A-4A98-A9DA-BF4ACEAEF525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1999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044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61950" algn="l"/>
            <a:r>
              <a:rPr lang="pl-PL" sz="2400" b="1" dirty="0" err="1">
                <a:solidFill>
                  <a:srgbClr val="2E3B7C"/>
                </a:solidFill>
                <a:latin typeface="+mn-lt"/>
              </a:rPr>
              <a:t>Ortofotomapa</a:t>
            </a:r>
            <a:endParaRPr lang="pl-PL" sz="2400" b="1" dirty="0">
              <a:solidFill>
                <a:srgbClr val="2E3B7C"/>
              </a:solidFill>
              <a:latin typeface="+mn-lt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825C66D-2D52-4006-B0A7-FDBAB51F6568}"/>
              </a:ext>
            </a:extLst>
          </p:cNvPr>
          <p:cNvSpPr/>
          <p:nvPr/>
        </p:nvSpPr>
        <p:spPr>
          <a:xfrm>
            <a:off x="344820" y="0"/>
            <a:ext cx="360000" cy="6858000"/>
          </a:xfrm>
          <a:prstGeom prst="rect">
            <a:avLst/>
          </a:prstGeom>
          <a:solidFill>
            <a:srgbClr val="3C50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1"/>
            <a:r>
              <a:rPr lang="pl-PL" sz="800" b="1" dirty="0">
                <a:solidFill>
                  <a:schemeClr val="bg1"/>
                </a:solidFill>
              </a:rPr>
              <a:t>PROJEKT MIEJSCOWEGO PLANU ZAGOSPODAROWANIA PRZESTRZENNEGO MASTA GLIWICE DLA OBSZARU POŁOŻONEGO W DZIELNICY CZECHOWICE, W REJONIE UL. WAKACYJNEJ I UL. TOSZECKIEJ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25A770-D84F-4DC5-950A-ED15F0DD1E5E}"/>
              </a:ext>
            </a:extLst>
          </p:cNvPr>
          <p:cNvSpPr txBox="1"/>
          <p:nvPr/>
        </p:nvSpPr>
        <p:spPr>
          <a:xfrm>
            <a:off x="704823" y="6678000"/>
            <a:ext cx="11487177" cy="180000"/>
          </a:xfrm>
          <a:prstGeom prst="rect">
            <a:avLst/>
          </a:prstGeom>
          <a:gradFill flip="none" rotWithShape="1">
            <a:gsLst>
              <a:gs pos="1442">
                <a:srgbClr val="3C5095"/>
              </a:gs>
              <a:gs pos="8000">
                <a:srgbClr val="365198"/>
              </a:gs>
              <a:gs pos="100000">
                <a:srgbClr val="8B2B4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319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5CEB5BC-0C59-4FBA-A4A7-8DB8CFE66B1D}"/>
              </a:ext>
            </a:extLst>
          </p:cNvPr>
          <p:cNvSpPr txBox="1"/>
          <p:nvPr/>
        </p:nvSpPr>
        <p:spPr>
          <a:xfrm>
            <a:off x="423184" y="2597970"/>
            <a:ext cx="5313917" cy="4260031"/>
          </a:xfrm>
          <a:prstGeom prst="rect">
            <a:avLst/>
          </a:prstGeom>
          <a:solidFill>
            <a:srgbClr val="F2F2F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>
              <a:defRPr>
                <a:solidFill>
                  <a:srgbClr val="2E3B7C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895350"/>
            <a:r>
              <a:rPr lang="pl-PL" sz="1000" b="1" dirty="0"/>
              <a:t>Oznaczenie symboli</a:t>
            </a:r>
          </a:p>
          <a:p>
            <a:pPr marL="895350"/>
            <a:endParaRPr lang="pl-PL" sz="1000" b="1" dirty="0"/>
          </a:p>
          <a:p>
            <a:pPr marL="895350"/>
            <a:r>
              <a:rPr lang="pl-PL" sz="1000" b="1" dirty="0"/>
              <a:t>MN</a:t>
            </a:r>
            <a:r>
              <a:rPr lang="pl-PL" sz="1000" dirty="0"/>
              <a:t> - tereny zabudowy mieszkaniowej jednorodzinnej – istniejące;</a:t>
            </a:r>
          </a:p>
          <a:p>
            <a:pPr marL="895350"/>
            <a:r>
              <a:rPr lang="pl-PL" sz="1000" b="1" dirty="0" err="1"/>
              <a:t>MNn</a:t>
            </a:r>
            <a:r>
              <a:rPr lang="pl-PL" sz="1000" dirty="0"/>
              <a:t> - tereny zabudowy mieszkaniowej jednorodzinnej – nowe;</a:t>
            </a:r>
          </a:p>
          <a:p>
            <a:pPr marL="895350"/>
            <a:r>
              <a:rPr lang="pl-PL" sz="1000" b="1" dirty="0"/>
              <a:t>MNU</a:t>
            </a:r>
            <a:r>
              <a:rPr lang="pl-PL" sz="1000" dirty="0"/>
              <a:t> - tereny zabudowy mieszkaniowo – usługowej – istniejące</a:t>
            </a:r>
          </a:p>
          <a:p>
            <a:pPr marL="895350"/>
            <a:r>
              <a:rPr lang="pl-PL" sz="1000" b="1" dirty="0" err="1"/>
              <a:t>MNUn</a:t>
            </a:r>
            <a:r>
              <a:rPr lang="pl-PL" sz="1000" dirty="0"/>
              <a:t> - tereny zabudowy mieszkaniowo – usługowej - nowe;</a:t>
            </a:r>
          </a:p>
          <a:p>
            <a:pPr marL="895350"/>
            <a:r>
              <a:rPr lang="pl-PL" sz="1000" b="1" dirty="0"/>
              <a:t>U</a:t>
            </a:r>
            <a:r>
              <a:rPr lang="pl-PL" sz="1000" dirty="0"/>
              <a:t> – tereny zabudowy usługowej;</a:t>
            </a:r>
          </a:p>
          <a:p>
            <a:pPr marL="895350"/>
            <a:r>
              <a:rPr lang="pl-PL" sz="1000" b="1" dirty="0" err="1"/>
              <a:t>Un</a:t>
            </a:r>
            <a:r>
              <a:rPr lang="pl-PL" sz="1000" dirty="0"/>
              <a:t> - tereny zabudowy usługowej - nowe;</a:t>
            </a:r>
          </a:p>
          <a:p>
            <a:pPr marL="895350"/>
            <a:r>
              <a:rPr lang="pl-PL" sz="1000" b="1" dirty="0"/>
              <a:t>KS</a:t>
            </a:r>
            <a:r>
              <a:rPr lang="pl-PL" sz="1000" dirty="0"/>
              <a:t> - tereny parkingów i garaży;</a:t>
            </a:r>
          </a:p>
          <a:p>
            <a:pPr marL="895350"/>
            <a:r>
              <a:rPr lang="pl-PL" sz="1000" b="1" dirty="0"/>
              <a:t>R</a:t>
            </a:r>
            <a:r>
              <a:rPr lang="pl-PL" sz="1000" dirty="0"/>
              <a:t> - tereny rolnicze;</a:t>
            </a:r>
          </a:p>
          <a:p>
            <a:pPr marL="895350"/>
            <a:r>
              <a:rPr lang="pl-PL" sz="1000" b="1" dirty="0"/>
              <a:t>ZP </a:t>
            </a:r>
            <a:r>
              <a:rPr lang="pl-PL" sz="1000" dirty="0"/>
              <a:t>- tereny zieleni urządzonej;</a:t>
            </a:r>
          </a:p>
          <a:p>
            <a:pPr marL="895350"/>
            <a:r>
              <a:rPr lang="pl-PL" sz="1000" b="1" dirty="0"/>
              <a:t>ZNW</a:t>
            </a:r>
            <a:r>
              <a:rPr lang="pl-PL" sz="1000" dirty="0"/>
              <a:t> - tereny zieleni niskiej i wysokiej;</a:t>
            </a:r>
          </a:p>
          <a:p>
            <a:pPr marL="895350"/>
            <a:r>
              <a:rPr lang="pl-PL" sz="1000" b="1" dirty="0"/>
              <a:t>ZL</a:t>
            </a:r>
            <a:r>
              <a:rPr lang="pl-PL" sz="1000" dirty="0"/>
              <a:t> - tereny lasów;</a:t>
            </a:r>
          </a:p>
          <a:p>
            <a:pPr marL="895350"/>
            <a:r>
              <a:rPr lang="pl-PL" sz="1000" b="1" dirty="0"/>
              <a:t>KDG</a:t>
            </a:r>
            <a:r>
              <a:rPr lang="pl-PL" sz="1000" dirty="0"/>
              <a:t> - tereny dróg publicznych - głównych;</a:t>
            </a:r>
          </a:p>
          <a:p>
            <a:pPr marL="895350"/>
            <a:r>
              <a:rPr lang="pl-PL" sz="1000" b="1" dirty="0"/>
              <a:t>KDZ</a:t>
            </a:r>
            <a:r>
              <a:rPr lang="pl-PL" sz="1000" dirty="0"/>
              <a:t> - tereny dróg zbiorczych;</a:t>
            </a:r>
          </a:p>
          <a:p>
            <a:pPr marL="895350"/>
            <a:r>
              <a:rPr lang="pl-PL" sz="1000" b="1" dirty="0"/>
              <a:t>KDL</a:t>
            </a:r>
            <a:r>
              <a:rPr lang="pl-PL" sz="1000" dirty="0"/>
              <a:t> - tereny dróg publicznych - lokalnych;</a:t>
            </a:r>
          </a:p>
          <a:p>
            <a:pPr marL="895350"/>
            <a:r>
              <a:rPr lang="pl-PL" sz="1000" b="1" dirty="0"/>
              <a:t>KDL</a:t>
            </a:r>
            <a:r>
              <a:rPr lang="pl-PL" sz="1000" dirty="0"/>
              <a:t> - tereny dróg publicznych - dojazdowych;</a:t>
            </a:r>
          </a:p>
          <a:p>
            <a:pPr marL="895350"/>
            <a:r>
              <a:rPr lang="pl-PL" sz="1000" dirty="0"/>
              <a:t>Obowiązująca linia zabudowy</a:t>
            </a:r>
          </a:p>
          <a:p>
            <a:pPr marL="895350"/>
            <a:r>
              <a:rPr lang="pl-PL" sz="1000" dirty="0"/>
              <a:t>Nieprzekraczalne linie zabudowy</a:t>
            </a:r>
          </a:p>
          <a:p>
            <a:pPr marL="895350"/>
            <a:r>
              <a:rPr lang="pl-PL" sz="1000" dirty="0"/>
              <a:t>Stanowiska archeologiczne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19125" r="33642"/>
          <a:stretch/>
        </p:blipFill>
        <p:spPr>
          <a:xfrm>
            <a:off x="5353051" y="0"/>
            <a:ext cx="6838946" cy="6694327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0" y="2597970"/>
            <a:ext cx="686466" cy="40963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E1AEE8FE-475A-4A98-A9DA-BF4ACEAEF525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220574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044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rgbClr val="2E3B7C"/>
                </a:solidFill>
                <a:latin typeface="+mn-lt"/>
              </a:rPr>
              <a:t>Obowiązujący plan miejscowy 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825C66D-2D52-4006-B0A7-FDBAB51F6568}"/>
              </a:ext>
            </a:extLst>
          </p:cNvPr>
          <p:cNvSpPr/>
          <p:nvPr/>
        </p:nvSpPr>
        <p:spPr>
          <a:xfrm>
            <a:off x="344820" y="0"/>
            <a:ext cx="360000" cy="6858000"/>
          </a:xfrm>
          <a:prstGeom prst="rect">
            <a:avLst/>
          </a:prstGeom>
          <a:solidFill>
            <a:srgbClr val="3C50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1"/>
            <a:r>
              <a:rPr lang="pl-PL" sz="800" b="1" dirty="0">
                <a:solidFill>
                  <a:schemeClr val="bg1"/>
                </a:solidFill>
              </a:rPr>
              <a:t>PROJEKT MIEJSCOWEGO PLANU ZAGOSPODAROWANIA PRZESTRZENNEGO MASTA GLIWICE DLA OBSZARU POŁOŻONEGO W DZIELNICY CZECHOWICE, W REJONIE UL. WAKACYJNEJ I UL. TOSZECKIEJ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25A770-D84F-4DC5-950A-ED15F0DD1E5E}"/>
              </a:ext>
            </a:extLst>
          </p:cNvPr>
          <p:cNvSpPr txBox="1"/>
          <p:nvPr/>
        </p:nvSpPr>
        <p:spPr>
          <a:xfrm>
            <a:off x="704820" y="6698083"/>
            <a:ext cx="11487177" cy="159917"/>
          </a:xfrm>
          <a:prstGeom prst="rect">
            <a:avLst/>
          </a:prstGeom>
          <a:gradFill flip="none" rotWithShape="1">
            <a:gsLst>
              <a:gs pos="1442">
                <a:srgbClr val="3C5095"/>
              </a:gs>
              <a:gs pos="8000">
                <a:srgbClr val="365198"/>
              </a:gs>
              <a:gs pos="100000">
                <a:srgbClr val="8B2B4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603B473-95D7-46BD-8060-3E4353B14F00}"/>
              </a:ext>
            </a:extLst>
          </p:cNvPr>
          <p:cNvSpPr/>
          <p:nvPr/>
        </p:nvSpPr>
        <p:spPr>
          <a:xfrm>
            <a:off x="799080" y="1292388"/>
            <a:ext cx="4459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000" dirty="0">
                <a:solidFill>
                  <a:srgbClr val="2E3B7C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Obszar objęty jest mpzp </a:t>
            </a:r>
            <a:r>
              <a:rPr lang="pl-PL" sz="1000" dirty="0">
                <a:solidFill>
                  <a:srgbClr val="2E3B7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miasta </a:t>
            </a:r>
            <a:r>
              <a:rPr lang="pl-PL" sz="1000" dirty="0">
                <a:solidFill>
                  <a:srgbClr val="2E3B7C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Gliwice dla obszaru obejmującego „osiedle Czechowice”</a:t>
            </a:r>
          </a:p>
          <a:p>
            <a:pPr algn="just">
              <a:spcAft>
                <a:spcPts val="0"/>
              </a:spcAft>
            </a:pPr>
            <a:r>
              <a:rPr lang="pl-PL" sz="800" dirty="0">
                <a:solidFill>
                  <a:srgbClr val="2E3B7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(uchwała nr </a:t>
            </a:r>
            <a:r>
              <a:rPr lang="pl-PL" sz="800" b="1" dirty="0">
                <a:solidFill>
                  <a:srgbClr val="2E3B7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XLIII/906/2014 </a:t>
            </a:r>
            <a:r>
              <a:rPr lang="pl-PL" sz="800" dirty="0">
                <a:solidFill>
                  <a:srgbClr val="2E3B7C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Rady Miejskiej w Gliwicach z dnia 08.05.2014 r.)</a:t>
            </a:r>
            <a:endParaRPr lang="pl-PL" sz="800" dirty="0">
              <a:solidFill>
                <a:srgbClr val="2E3B7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059" y="3504593"/>
            <a:ext cx="313531" cy="463235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962" y="4087939"/>
            <a:ext cx="318543" cy="648463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076" y="4753745"/>
            <a:ext cx="297510" cy="45209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285" y="5205843"/>
            <a:ext cx="316113" cy="468316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446" y="3959372"/>
            <a:ext cx="314113" cy="162873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1B7EF5B4-C31B-4063-961E-FC1F100BBD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284" y="5676740"/>
            <a:ext cx="316113" cy="468316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128" y="5811241"/>
            <a:ext cx="343270" cy="42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4072FFA-76D8-43E9-AB0B-A09644C2EE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729" r="19909" b="14540"/>
          <a:stretch/>
        </p:blipFill>
        <p:spPr>
          <a:xfrm>
            <a:off x="6356116" y="2387967"/>
            <a:ext cx="5823285" cy="429333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11683" r="7478"/>
          <a:stretch/>
        </p:blipFill>
        <p:spPr>
          <a:xfrm>
            <a:off x="628649" y="2367107"/>
            <a:ext cx="5727467" cy="4336733"/>
          </a:xfrm>
          <a:prstGeom prst="rect">
            <a:avLst/>
          </a:prstGeom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id="{DC002978-81F7-449A-BA7F-BA6A2AD3A31B}"/>
              </a:ext>
            </a:extLst>
          </p:cNvPr>
          <p:cNvSpPr txBox="1">
            <a:spLocks/>
          </p:cNvSpPr>
          <p:nvPr/>
        </p:nvSpPr>
        <p:spPr>
          <a:xfrm>
            <a:off x="0" y="-9856"/>
            <a:ext cx="6534614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044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541338" algn="l"/>
            <a:r>
              <a:rPr lang="pl-PL" sz="2400" b="1" dirty="0">
                <a:solidFill>
                  <a:srgbClr val="2E3B7C"/>
                </a:solidFill>
                <a:latin typeface="+mn-lt"/>
              </a:rPr>
              <a:t>Rysunek Studium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E1AEE8FE-475A-4A98-A9DA-BF4ACEAEF525}"/>
              </a:ext>
            </a:extLst>
          </p:cNvPr>
          <p:cNvSpPr txBox="1">
            <a:spLocks/>
          </p:cNvSpPr>
          <p:nvPr/>
        </p:nvSpPr>
        <p:spPr>
          <a:xfrm>
            <a:off x="6360313" y="0"/>
            <a:ext cx="5831687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044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rgbClr val="2E3B7C"/>
                </a:solidFill>
                <a:latin typeface="+mn-lt"/>
              </a:rPr>
              <a:t>Projekt planu ogólnego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5CEB5BC-0C59-4FBA-A4A7-8DB8CFE66B1D}"/>
              </a:ext>
            </a:extLst>
          </p:cNvPr>
          <p:cNvSpPr txBox="1"/>
          <p:nvPr/>
        </p:nvSpPr>
        <p:spPr>
          <a:xfrm>
            <a:off x="6356116" y="724665"/>
            <a:ext cx="5831671" cy="165341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>
              <a:defRPr>
                <a:solidFill>
                  <a:srgbClr val="2E3B7C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893763"/>
            <a:r>
              <a:rPr lang="pl-PL" sz="1000" b="1" dirty="0"/>
              <a:t>Miasto Gliwice jest trakcie opracowania planu ogólnego miasta</a:t>
            </a:r>
          </a:p>
          <a:p>
            <a:pPr marL="893763"/>
            <a:endParaRPr lang="pl-PL" sz="1000" b="1" dirty="0"/>
          </a:p>
          <a:p>
            <a:pPr marL="893763"/>
            <a:r>
              <a:rPr lang="pl-PL" sz="1000" b="1" dirty="0"/>
              <a:t>SJ </a:t>
            </a:r>
            <a:r>
              <a:rPr lang="pl-PL" sz="1000" dirty="0"/>
              <a:t>- strefa wielofunkcyjna z zabudową mieszkaniową jednorodzinną;</a:t>
            </a:r>
          </a:p>
          <a:p>
            <a:pPr marL="893763"/>
            <a:r>
              <a:rPr lang="pl-PL" sz="1000" b="1" dirty="0"/>
              <a:t>SO </a:t>
            </a:r>
            <a:r>
              <a:rPr lang="pl-PL" sz="1000" dirty="0"/>
              <a:t>– strefa otwarta;</a:t>
            </a:r>
          </a:p>
          <a:p>
            <a:pPr marL="893763"/>
            <a:r>
              <a:rPr lang="pl-PL" sz="1000" b="1" dirty="0"/>
              <a:t>SK</a:t>
            </a:r>
            <a:r>
              <a:rPr lang="pl-PL" sz="1000" dirty="0"/>
              <a:t> – strefa komunikacyjna.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825C66D-2D52-4006-B0A7-FDBAB51F6568}"/>
              </a:ext>
            </a:extLst>
          </p:cNvPr>
          <p:cNvSpPr/>
          <p:nvPr/>
        </p:nvSpPr>
        <p:spPr>
          <a:xfrm>
            <a:off x="344820" y="0"/>
            <a:ext cx="360000" cy="6878082"/>
          </a:xfrm>
          <a:prstGeom prst="rect">
            <a:avLst/>
          </a:prstGeom>
          <a:solidFill>
            <a:srgbClr val="3C50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1"/>
            <a:r>
              <a:rPr lang="pl-PL" sz="800" b="1" dirty="0">
                <a:solidFill>
                  <a:schemeClr val="bg1"/>
                </a:solidFill>
              </a:rPr>
              <a:t>PROJEKT MIEJSCOWEGO PLANU ZAGOSPODAROWANIA PRZESTRZENNEGO MASTA GLIWICE DLA OBSZARU POŁOŻONEGO W DZIELNICY CZECHOWICE, W REJONIE UL. WAKACYJNEJ I UL. TOSZECKIEJ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25A770-D84F-4DC5-950A-ED15F0DD1E5E}"/>
              </a:ext>
            </a:extLst>
          </p:cNvPr>
          <p:cNvSpPr txBox="1"/>
          <p:nvPr/>
        </p:nvSpPr>
        <p:spPr>
          <a:xfrm>
            <a:off x="704820" y="6698083"/>
            <a:ext cx="11487177" cy="179999"/>
          </a:xfrm>
          <a:prstGeom prst="rect">
            <a:avLst/>
          </a:prstGeom>
          <a:gradFill flip="none" rotWithShape="1">
            <a:gsLst>
              <a:gs pos="1442">
                <a:srgbClr val="3C5095"/>
              </a:gs>
              <a:gs pos="8000">
                <a:srgbClr val="365198"/>
              </a:gs>
              <a:gs pos="100000">
                <a:srgbClr val="8B2B4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603B473-95D7-46BD-8060-3E4353B14F00}"/>
              </a:ext>
            </a:extLst>
          </p:cNvPr>
          <p:cNvSpPr/>
          <p:nvPr/>
        </p:nvSpPr>
        <p:spPr>
          <a:xfrm>
            <a:off x="1468871" y="1053410"/>
            <a:ext cx="4114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000" dirty="0">
                <a:solidFill>
                  <a:srgbClr val="2E3B7C"/>
                </a:solidFill>
              </a:rPr>
              <a:t>Miasto Gliwice posiada Studium uwarunkowań i kierunków zagospodarowania przestrzennego miasta Gliwice (uchwała nr XXXI/956/2009 Rady Miejskiej w Gliwicach z dnia 17 grudnia 2009 r., ze zmianami). Studium to obowiązywać będzie do czasu uchwalenia planu ogólnego (jednak nie później niż do 30 czerwca 2026 r.). </a:t>
            </a:r>
            <a:r>
              <a:rPr lang="pl-PL" sz="1000" u="sng" dirty="0">
                <a:solidFill>
                  <a:srgbClr val="2E3B7C"/>
                </a:solidFill>
              </a:rPr>
              <a:t>Projekt planu ma zostać przedstawiony Radzie Miasta Gliwice do uchwalenia po uchwaleniu planu ogólnego gminy.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5F1296A-E8BB-4411-B7D2-35CBA27E326C}"/>
              </a:ext>
            </a:extLst>
          </p:cNvPr>
          <p:cNvSpPr/>
          <p:nvPr/>
        </p:nvSpPr>
        <p:spPr>
          <a:xfrm>
            <a:off x="6347722" y="714781"/>
            <a:ext cx="5831679" cy="59780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065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ole tekstowe 30">
            <a:extLst>
              <a:ext uri="{FF2B5EF4-FFF2-40B4-BE49-F238E27FC236}">
                <a16:creationId xmlns:a16="http://schemas.microsoft.com/office/drawing/2014/main" id="{04324CD5-6A87-4B7D-A3BA-51579801EAD8}"/>
              </a:ext>
            </a:extLst>
          </p:cNvPr>
          <p:cNvSpPr txBox="1"/>
          <p:nvPr/>
        </p:nvSpPr>
        <p:spPr>
          <a:xfrm>
            <a:off x="5108038" y="1074301"/>
            <a:ext cx="1440000" cy="431998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>
              <a:defRPr>
                <a:solidFill>
                  <a:srgbClr val="2E3B7C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pl-PL" sz="1000" b="1" dirty="0"/>
              <a:t>UDOSTĘPNIENIE PROJEKTU W BIP WRAZ Z UZASADNIENIEM I PROGNOZA ODDZIAŁYWANIA NA ŚRODOWISKO</a:t>
            </a: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DC002978-81F7-449A-BA7F-BA6A2AD3A31B}"/>
              </a:ext>
            </a:extLst>
          </p:cNvPr>
          <p:cNvSpPr txBox="1">
            <a:spLocks/>
          </p:cNvSpPr>
          <p:nvPr/>
        </p:nvSpPr>
        <p:spPr>
          <a:xfrm>
            <a:off x="0" y="-9856"/>
            <a:ext cx="12192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104400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541338" algn="l"/>
            <a:r>
              <a:rPr lang="pl-PL" sz="2400" b="1" dirty="0">
                <a:solidFill>
                  <a:srgbClr val="2E3B7C"/>
                </a:solidFill>
                <a:latin typeface="+mn-lt"/>
              </a:rPr>
              <a:t>Etapy sporządzania planu - nazwa skrócona „Wakacyjna”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5CEB5BC-0C59-4FBA-A4A7-8DB8CFE66B1D}"/>
              </a:ext>
            </a:extLst>
          </p:cNvPr>
          <p:cNvSpPr txBox="1"/>
          <p:nvPr/>
        </p:nvSpPr>
        <p:spPr>
          <a:xfrm rot="-5400000">
            <a:off x="-717264" y="3054312"/>
            <a:ext cx="432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>
              <a:defRPr>
                <a:solidFill>
                  <a:srgbClr val="2E3B7C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893763"/>
            <a:r>
              <a:rPr lang="pl-PL" sz="1000" b="1" dirty="0"/>
              <a:t>UCHWAŁA O PRZYSTAPIENIU DO OPRACOWANIA MPZP</a:t>
            </a:r>
            <a:endParaRPr lang="pl-PL" sz="1000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825C66D-2D52-4006-B0A7-FDBAB51F6568}"/>
              </a:ext>
            </a:extLst>
          </p:cNvPr>
          <p:cNvSpPr/>
          <p:nvPr/>
        </p:nvSpPr>
        <p:spPr>
          <a:xfrm>
            <a:off x="344820" y="0"/>
            <a:ext cx="360000" cy="6878082"/>
          </a:xfrm>
          <a:prstGeom prst="rect">
            <a:avLst/>
          </a:prstGeom>
          <a:solidFill>
            <a:srgbClr val="3C50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1"/>
            <a:r>
              <a:rPr lang="pl-PL" sz="800" b="1" dirty="0">
                <a:solidFill>
                  <a:schemeClr val="bg1"/>
                </a:solidFill>
              </a:rPr>
              <a:t>PROJEKT MIEJSCOWEGO PLANU ZAGOSPODAROWANIA PRZESTRZENNEGO MASTA GLIWICE DLA OBSZARU POŁOŻONEGO W DZIELNICY CZECHOWICE, W REJONIE UL. WAKACYJNEJ I UL. TOSZECKIEJ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C25A770-D84F-4DC5-950A-ED15F0DD1E5E}"/>
              </a:ext>
            </a:extLst>
          </p:cNvPr>
          <p:cNvSpPr txBox="1"/>
          <p:nvPr/>
        </p:nvSpPr>
        <p:spPr>
          <a:xfrm>
            <a:off x="704820" y="6698083"/>
            <a:ext cx="11487177" cy="179999"/>
          </a:xfrm>
          <a:prstGeom prst="rect">
            <a:avLst/>
          </a:prstGeom>
          <a:gradFill flip="none" rotWithShape="1">
            <a:gsLst>
              <a:gs pos="1442">
                <a:srgbClr val="3C5095"/>
              </a:gs>
              <a:gs pos="8000">
                <a:srgbClr val="365198"/>
              </a:gs>
              <a:gs pos="100000">
                <a:srgbClr val="8B2B4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pl-PL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DC2AA94-96F3-465C-9AC9-65E77BB0EC82}"/>
              </a:ext>
            </a:extLst>
          </p:cNvPr>
          <p:cNvSpPr txBox="1"/>
          <p:nvPr/>
        </p:nvSpPr>
        <p:spPr>
          <a:xfrm>
            <a:off x="3453126" y="1074323"/>
            <a:ext cx="1440000" cy="431998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>
              <a:defRPr>
                <a:solidFill>
                  <a:srgbClr val="2E3B7C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pl-PL" sz="1000" b="1" dirty="0"/>
              <a:t>OPRACOWANIE PROJEKTU</a:t>
            </a:r>
            <a:endParaRPr lang="pl-PL" sz="1000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4FDF758-6D15-4952-9B4E-7F901DC24567}"/>
              </a:ext>
            </a:extLst>
          </p:cNvPr>
          <p:cNvSpPr txBox="1"/>
          <p:nvPr/>
        </p:nvSpPr>
        <p:spPr>
          <a:xfrm>
            <a:off x="6768486" y="1074290"/>
            <a:ext cx="14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>
              <a:defRPr>
                <a:solidFill>
                  <a:srgbClr val="2E3B7C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pl-PL" sz="1000" b="1" dirty="0"/>
              <a:t>WYSTĄPIENIE O OPINIE I UZGODNIENIA DO WSKAZANYCH W USTAWIE INSTYTUCJI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12F02069-E5F6-4EDF-9667-8CE3560A41CC}"/>
              </a:ext>
            </a:extLst>
          </p:cNvPr>
          <p:cNvSpPr txBox="1"/>
          <p:nvPr/>
        </p:nvSpPr>
        <p:spPr>
          <a:xfrm>
            <a:off x="8441658" y="1066556"/>
            <a:ext cx="1440000" cy="43199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>
              <a:defRPr>
                <a:solidFill>
                  <a:srgbClr val="2E3B7C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pl-PL" sz="1000" b="1" dirty="0"/>
              <a:t>OGŁOSZENIE O ROZPOCZĘCIU KONSULTACJI SPOŁECZNYCH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3B967CC1-92C5-45BA-ADAA-5AC9B89C5CF0}"/>
              </a:ext>
            </a:extLst>
          </p:cNvPr>
          <p:cNvSpPr txBox="1"/>
          <p:nvPr/>
        </p:nvSpPr>
        <p:spPr>
          <a:xfrm>
            <a:off x="10103474" y="1066541"/>
            <a:ext cx="14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>
              <a:defRPr>
                <a:solidFill>
                  <a:srgbClr val="2E3B7C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pl-PL" sz="1000" b="1" dirty="0"/>
              <a:t>UCHWALENIE MPZP</a:t>
            </a:r>
          </a:p>
        </p:txBody>
      </p:sp>
      <p:cxnSp>
        <p:nvCxnSpPr>
          <p:cNvPr id="18" name="Łącznik prosty ze strzałką 2">
            <a:extLst>
              <a:ext uri="{FF2B5EF4-FFF2-40B4-BE49-F238E27FC236}">
                <a16:creationId xmlns:a16="http://schemas.microsoft.com/office/drawing/2014/main" id="{C0366125-E823-41E3-8C92-A481775A7E8B}"/>
              </a:ext>
            </a:extLst>
          </p:cNvPr>
          <p:cNvCxnSpPr>
            <a:cxnSpLocks/>
          </p:cNvCxnSpPr>
          <p:nvPr/>
        </p:nvCxnSpPr>
        <p:spPr>
          <a:xfrm flipH="1">
            <a:off x="1441509" y="4509225"/>
            <a:ext cx="9360000" cy="0"/>
          </a:xfrm>
          <a:prstGeom prst="straightConnector1">
            <a:avLst/>
          </a:prstGeom>
          <a:ln w="50800" cap="rnd">
            <a:solidFill>
              <a:srgbClr val="FF0000"/>
            </a:solidFill>
            <a:prstDash val="solid"/>
            <a:round/>
            <a:headEnd type="triangl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a 6" descr="Użytkownicy">
            <a:extLst>
              <a:ext uri="{FF2B5EF4-FFF2-40B4-BE49-F238E27FC236}">
                <a16:creationId xmlns:a16="http://schemas.microsoft.com/office/drawing/2014/main" id="{6208B28D-0ECF-41F7-8F72-9217DE84E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1502" y="5374415"/>
            <a:ext cx="1080000" cy="1080000"/>
          </a:xfrm>
          <a:prstGeom prst="rect">
            <a:avLst/>
          </a:prstGeom>
        </p:spPr>
      </p:pic>
      <p:pic>
        <p:nvPicPr>
          <p:cNvPr id="10" name="Grafika 9" descr="Spotkanie">
            <a:extLst>
              <a:ext uri="{FF2B5EF4-FFF2-40B4-BE49-F238E27FC236}">
                <a16:creationId xmlns:a16="http://schemas.microsoft.com/office/drawing/2014/main" id="{3567AF85-FA45-4321-B904-3349CCEB1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7980" y="5266415"/>
            <a:ext cx="1296000" cy="1296000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87AA05B8-3791-401D-AB7B-84C49E22140A}"/>
              </a:ext>
            </a:extLst>
          </p:cNvPr>
          <p:cNvSpPr txBox="1"/>
          <p:nvPr/>
        </p:nvSpPr>
        <p:spPr>
          <a:xfrm>
            <a:off x="1815210" y="1074312"/>
            <a:ext cx="14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>
              <a:defRPr>
                <a:solidFill>
                  <a:srgbClr val="2E3B7C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pl-PL" sz="1000" b="1" dirty="0"/>
              <a:t>OGŁOSZENIE O ZBIERANIU WNIOSKÓW</a:t>
            </a:r>
            <a:endParaRPr lang="pl-PL" sz="100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5F1296A-E8BB-4411-B7D2-35CBA27E326C}"/>
              </a:ext>
            </a:extLst>
          </p:cNvPr>
          <p:cNvSpPr/>
          <p:nvPr/>
        </p:nvSpPr>
        <p:spPr>
          <a:xfrm>
            <a:off x="1801509" y="1102991"/>
            <a:ext cx="1440000" cy="52274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3A4A5A89-6D4D-4C16-8477-C040047D13F3}"/>
              </a:ext>
            </a:extLst>
          </p:cNvPr>
          <p:cNvSpPr txBox="1"/>
          <p:nvPr/>
        </p:nvSpPr>
        <p:spPr>
          <a:xfrm>
            <a:off x="1787795" y="4762919"/>
            <a:ext cx="1467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solidFill>
                  <a:srgbClr val="FF0000"/>
                </a:solidFill>
              </a:rPr>
              <a:t>Wnioski zbierane </a:t>
            </a:r>
          </a:p>
          <a:p>
            <a:pPr algn="ctr"/>
            <a:r>
              <a:rPr lang="pl-PL" sz="1000" b="1" dirty="0">
                <a:solidFill>
                  <a:srgbClr val="FF0000"/>
                </a:solidFill>
              </a:rPr>
              <a:t>od 08.01.2026 r.</a:t>
            </a:r>
          </a:p>
          <a:p>
            <a:pPr algn="ctr"/>
            <a:r>
              <a:rPr lang="pl-PL" sz="1000" b="1" dirty="0">
                <a:solidFill>
                  <a:srgbClr val="FF0000"/>
                </a:solidFill>
              </a:rPr>
              <a:t>do 30.01.2026 r.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0BF882EA-4F29-40C9-93FD-02E892D99A12}"/>
              </a:ext>
            </a:extLst>
          </p:cNvPr>
          <p:cNvSpPr txBox="1"/>
          <p:nvPr/>
        </p:nvSpPr>
        <p:spPr>
          <a:xfrm>
            <a:off x="8441658" y="4642338"/>
            <a:ext cx="14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solidFill>
                  <a:schemeClr val="accent1"/>
                </a:solidFill>
              </a:rPr>
              <a:t>Składanie uwag </a:t>
            </a:r>
          </a:p>
          <a:p>
            <a:pPr algn="ctr"/>
            <a:r>
              <a:rPr lang="pl-PL" sz="1000" b="1" dirty="0">
                <a:solidFill>
                  <a:schemeClr val="accent1"/>
                </a:solidFill>
              </a:rPr>
              <a:t>do projektu planu</a:t>
            </a:r>
          </a:p>
        </p:txBody>
      </p:sp>
    </p:spTree>
    <p:extLst>
      <p:ext uri="{BB962C8B-B14F-4D97-AF65-F5344CB8AC3E}">
        <p14:creationId xmlns:p14="http://schemas.microsoft.com/office/powerpoint/2010/main" val="94806312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7075</TotalTime>
  <Words>641</Words>
  <Application>Microsoft Office PowerPoint</Application>
  <PresentationFormat>Panoramiczny</PresentationFormat>
  <Paragraphs>76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Verdana</vt:lpstr>
      <vt:lpstr>Motyw pakietu Office</vt:lpstr>
      <vt:lpstr>ANALIZA  UWARUNKOWAŃ OBSZARU OPRACOWANIA MIEJSCOWEGO PLANU ZAGOSPODAROWANIA PRZESTRZENNEGO MIASTA GLIWICE  DLA OBSZARU POŁOŻONEGO W DZIELNICY CZECHOWICE,  W REJONIE UL. WAKACYJNEJ I UL. TOSZECKIEJ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MIEJSCOWEGO PLANU ZAGOSPODAROWANIA PRZESTRZENNEGO MIASTA GLIWICE DLA OBSZARU POŁOŻONEGO W REJONIE</dc:title>
  <dc:creator>Domeradzka Aleksandra</dc:creator>
  <cp:lastModifiedBy>Borusiński Daniel</cp:lastModifiedBy>
  <cp:revision>357</cp:revision>
  <cp:lastPrinted>2024-04-17T13:13:51Z</cp:lastPrinted>
  <dcterms:created xsi:type="dcterms:W3CDTF">2023-02-07T13:30:32Z</dcterms:created>
  <dcterms:modified xsi:type="dcterms:W3CDTF">2025-12-31T06:52:39Z</dcterms:modified>
</cp:coreProperties>
</file>